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4" r:id="rId5"/>
  </p:sldMasterIdLst>
  <p:notesMasterIdLst>
    <p:notesMasterId r:id="rId19"/>
  </p:notesMasterIdLst>
  <p:handoutMasterIdLst>
    <p:handoutMasterId r:id="rId20"/>
  </p:handoutMasterIdLst>
  <p:sldIdLst>
    <p:sldId id="396" r:id="rId6"/>
    <p:sldId id="315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7" r:id="rId16"/>
    <p:sldId id="438" r:id="rId17"/>
    <p:sldId id="435" r:id="rId18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939" userDrawn="1">
          <p15:clr>
            <a:srgbClr val="A4A3A4"/>
          </p15:clr>
        </p15:guide>
        <p15:guide id="4" orient="horz" pos="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0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  <p:cmAuthor id="2" name="EVROUX Clement (RTD)" initials="CE" lastIdx="16" clrIdx="2">
    <p:extLst>
      <p:ext uri="{19B8F6BF-5375-455C-9EA6-DF929625EA0E}">
        <p15:presenceInfo xmlns:p15="http://schemas.microsoft.com/office/powerpoint/2012/main" userId="EVROUX Clement (RTD)" providerId="None"/>
      </p:ext>
    </p:extLst>
  </p:cmAuthor>
  <p:cmAuthor id="3" name="JACOBSEN Siv (RTD)" initials="SJ" lastIdx="21" clrIdx="3">
    <p:extLst>
      <p:ext uri="{19B8F6BF-5375-455C-9EA6-DF929625EA0E}">
        <p15:presenceInfo xmlns:p15="http://schemas.microsoft.com/office/powerpoint/2012/main" userId="JACOBSEN Siv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342"/>
    <a:srgbClr val="0E4194"/>
    <a:srgbClr val="808080"/>
    <a:srgbClr val="F8A907"/>
    <a:srgbClr val="3166CF"/>
    <a:srgbClr val="BDDEFF"/>
    <a:srgbClr val="5B1D8E"/>
    <a:srgbClr val="5C1D9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5332" autoAdjust="0"/>
  </p:normalViewPr>
  <p:slideViewPr>
    <p:cSldViewPr>
      <p:cViewPr varScale="1">
        <p:scale>
          <a:sx n="98" d="100"/>
          <a:sy n="98" d="100"/>
        </p:scale>
        <p:origin x="1842" y="87"/>
      </p:cViewPr>
      <p:guideLst>
        <p:guide orient="horz" pos="2160"/>
        <p:guide pos="385"/>
        <p:guide pos="939"/>
        <p:guide orient="horz"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3050"/>
        <p:guide pos="2116"/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7" y="4632690"/>
            <a:ext cx="5335894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263818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6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0" y="5018306"/>
            <a:ext cx="482453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97487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64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902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97902"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6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INNOVATION INVESTMENT 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05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4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63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4778" y="6423139"/>
            <a:ext cx="240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F5494"/>
                </a:solidFill>
              </a:rPr>
              <a:t>May 2019 </a:t>
            </a:r>
            <a:r>
              <a:rPr lang="en-GB" sz="1000" b="1" baseline="0" dirty="0" smtClean="0">
                <a:solidFill>
                  <a:srgbClr val="0F5494"/>
                </a:solidFill>
              </a:rPr>
              <a:t> │ Version 25</a:t>
            </a:r>
            <a:endParaRPr lang="en-GB" sz="1000" b="1" dirty="0" smtClean="0">
              <a:solidFill>
                <a:srgbClr val="0F54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7913" y="5351661"/>
            <a:ext cx="4914642" cy="885651"/>
          </a:xfrm>
        </p:spPr>
        <p:txBody>
          <a:bodyPr/>
          <a:lstStyle/>
          <a:p>
            <a:pPr algn="ctr"/>
            <a:r>
              <a:rPr lang="en-US" dirty="0"/>
              <a:t>Proposal submission and evaluation in</a:t>
            </a:r>
            <a:br>
              <a:rPr lang="en-US" dirty="0"/>
            </a:br>
            <a:r>
              <a:rPr lang="en-US" dirty="0"/>
              <a:t>Horizon Europe</a:t>
            </a:r>
            <a:br>
              <a:rPr lang="en-US" dirty="0"/>
            </a:br>
            <a:endParaRPr lang="en-US" sz="900" dirty="0" smtClean="0"/>
          </a:p>
          <a:p>
            <a:pPr algn="ctr"/>
            <a:r>
              <a:rPr lang="en-US" dirty="0" smtClean="0"/>
              <a:t>Building </a:t>
            </a:r>
            <a:r>
              <a:rPr lang="en-US" dirty="0"/>
              <a:t>on experience and new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9269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Other areas for attention include…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288" y="1844824"/>
            <a:ext cx="822960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Resubmissions rules</a:t>
            </a: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Ethics review </a:t>
            </a:r>
          </a:p>
          <a:p>
            <a:pPr lvl="1">
              <a:buClr>
                <a:srgbClr val="F8A907"/>
              </a:buClr>
              <a:defRPr/>
            </a:pPr>
            <a:r>
              <a:rPr lang="en-US" altLang="fr-FR" sz="1800" b="0" kern="0" dirty="0">
                <a:solidFill>
                  <a:srgbClr val="878685">
                    <a:lumMod val="50000"/>
                  </a:srgbClr>
                </a:solidFill>
              </a:rPr>
              <a:t>Streamlined approach; focus of resources on problematic cases.</a:t>
            </a: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Security scrutiny</a:t>
            </a:r>
          </a:p>
          <a:p>
            <a:pPr lvl="1">
              <a:buClr>
                <a:srgbClr val="F8A907"/>
              </a:buClr>
              <a:defRPr/>
            </a:pPr>
            <a:r>
              <a:rPr lang="en-GB" altLang="fr-FR" sz="1800" b="0" kern="0" dirty="0">
                <a:solidFill>
                  <a:srgbClr val="878685">
                    <a:lumMod val="50000"/>
                  </a:srgbClr>
                </a:solidFill>
              </a:rPr>
              <a:t>Implement a similar process as for ethics review based on a questionnaire in proposal</a:t>
            </a:r>
            <a:endParaRPr lang="en-US" altLang="fr-FR" sz="1800" b="0" kern="0" dirty="0">
              <a:solidFill>
                <a:srgbClr val="878685">
                  <a:lumMod val="50000"/>
                </a:srgbClr>
              </a:solidFill>
            </a:endParaRP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Redress (‘Evaluation review’)</a:t>
            </a:r>
          </a:p>
          <a:p>
            <a:pPr lvl="0"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i="0" kern="0" dirty="0">
                <a:solidFill>
                  <a:srgbClr val="0E4194"/>
                </a:solidFill>
              </a:rPr>
              <a:t>Use of artificial intelligence (‘human-led AI’).</a:t>
            </a:r>
            <a:endParaRPr lang="en-GB" altLang="fr-FR" sz="3200" i="0" kern="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33265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Results of consultation – Evaluation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95288" y="4725144"/>
            <a:ext cx="8568952" cy="19738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E4194"/>
                </a:solidFill>
              </a:rPr>
              <a:t>A simple proposal template </a:t>
            </a:r>
            <a:r>
              <a:rPr lang="en-US" sz="1600" b="0" i="0" kern="0" dirty="0" smtClean="0"/>
              <a:t>is the most important aspect for the submission and evaluation process, followed by a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detailed feedback to unsuccessful applicants</a:t>
            </a:r>
            <a:r>
              <a:rPr lang="en-US" sz="1600" b="0" i="0" kern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/>
              <a:t>A two stage procedure to reduce burden to applicants is the less important aspect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E4194"/>
                </a:solidFill>
              </a:rPr>
              <a:t>Same trend for the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59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replies </a:t>
            </a:r>
            <a:r>
              <a:rPr lang="en-US" sz="1600" b="0" i="0" kern="0" smtClean="0">
                <a:solidFill>
                  <a:srgbClr val="0E4194"/>
                </a:solidFill>
              </a:rPr>
              <a:t>from </a:t>
            </a:r>
            <a:r>
              <a:rPr lang="en-US" sz="1600" b="0" i="0" kern="0" smtClean="0">
                <a:solidFill>
                  <a:srgbClr val="0E4194"/>
                </a:solidFill>
              </a:rPr>
              <a:t>Bulgarian and Romanian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stakeholders, </a:t>
            </a:r>
            <a:r>
              <a:rPr lang="en-US" sz="1600" b="0" i="0" kern="0" dirty="0">
                <a:solidFill>
                  <a:srgbClr val="444342"/>
                </a:solidFill>
              </a:rPr>
              <a:t>with also a strong interest on the </a:t>
            </a:r>
            <a:r>
              <a:rPr lang="en-US" sz="1600" i="0" kern="0" dirty="0" smtClean="0">
                <a:solidFill>
                  <a:srgbClr val="444342"/>
                </a:solidFill>
              </a:rPr>
              <a:t>fast time-to-grant</a:t>
            </a:r>
            <a:r>
              <a:rPr lang="en-US" sz="1600" b="0" i="0" kern="0" dirty="0">
                <a:solidFill>
                  <a:srgbClr val="444342"/>
                </a:solidFill>
              </a:rPr>
              <a:t>.</a:t>
            </a:r>
            <a:endParaRPr lang="en-US" sz="1600" b="0" i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/>
        </p:blipFill>
        <p:spPr>
          <a:xfrm>
            <a:off x="611560" y="800968"/>
            <a:ext cx="7417072" cy="39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04664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Results of consultation – Evaluation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263680" y="1102683"/>
            <a:ext cx="2880320" cy="4581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/>
              <a:t>To run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a</a:t>
            </a:r>
            <a:r>
              <a:rPr lang="en-US" sz="1600" b="0" i="0" kern="0" dirty="0" smtClean="0">
                <a:solidFill>
                  <a:srgbClr val="612492"/>
                </a:solidFill>
              </a:rPr>
              <a:t> 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pilot 'right to react' schema </a:t>
            </a:r>
            <a:r>
              <a:rPr lang="en-US" sz="1600" b="0" i="0" kern="0" dirty="0" smtClean="0">
                <a:solidFill>
                  <a:srgbClr val="444342"/>
                </a:solidFill>
              </a:rPr>
              <a:t>and</a:t>
            </a:r>
            <a:r>
              <a:rPr lang="en-US" sz="1600" b="0" i="0" kern="0" dirty="0" smtClean="0">
                <a:solidFill>
                  <a:srgbClr val="0E4194"/>
                </a:solidFill>
              </a:rPr>
              <a:t> to simplify the aspects to be considered under the three evaluation criteria </a:t>
            </a:r>
            <a:r>
              <a:rPr lang="en-US" sz="1600" b="0" i="0" kern="0" dirty="0" smtClean="0"/>
              <a:t>are the most important proposed changes.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0" dirty="0" smtClean="0">
                <a:solidFill>
                  <a:srgbClr val="0E4194"/>
                </a:solidFill>
              </a:rPr>
              <a:t>Similar </a:t>
            </a:r>
            <a:r>
              <a:rPr lang="en-US" sz="1600" b="0" i="0" kern="0" dirty="0">
                <a:solidFill>
                  <a:srgbClr val="0E4194"/>
                </a:solidFill>
              </a:rPr>
              <a:t>trend for </a:t>
            </a:r>
            <a:r>
              <a:rPr lang="en-US" sz="1600" b="0" i="0" kern="0" dirty="0">
                <a:solidFill>
                  <a:srgbClr val="444342"/>
                </a:solidFill>
              </a:rPr>
              <a:t>the </a:t>
            </a:r>
            <a:r>
              <a:rPr lang="en-US" sz="1600" b="0" i="0" kern="0" dirty="0" smtClean="0">
                <a:solidFill>
                  <a:srgbClr val="444342"/>
                </a:solidFill>
              </a:rPr>
              <a:t>59 </a:t>
            </a:r>
            <a:r>
              <a:rPr lang="en-US" sz="1600" b="0" i="0" kern="0" dirty="0">
                <a:solidFill>
                  <a:srgbClr val="444342"/>
                </a:solidFill>
              </a:rPr>
              <a:t>replies from </a:t>
            </a:r>
            <a:r>
              <a:rPr lang="en-US" sz="1600" b="0" i="0" kern="0" dirty="0" smtClean="0">
                <a:solidFill>
                  <a:srgbClr val="444342"/>
                </a:solidFill>
              </a:rPr>
              <a:t>Bulgarian and Romanian stakeholders together with also a </a:t>
            </a:r>
            <a:r>
              <a:rPr lang="en-US" sz="1600" b="0" i="0" kern="0" dirty="0" smtClean="0">
                <a:solidFill>
                  <a:schemeClr val="accent6"/>
                </a:solidFill>
              </a:rPr>
              <a:t>stro</a:t>
            </a:r>
            <a:r>
              <a:rPr lang="en-US" sz="1600" b="0" i="0" kern="0" dirty="0" smtClean="0">
                <a:solidFill>
                  <a:schemeClr val="accent6"/>
                </a:solidFill>
              </a:rPr>
              <a:t>ng interest for the pilot for blind evaluation</a:t>
            </a:r>
            <a:r>
              <a:rPr lang="en-US" sz="1600" b="0" i="0" kern="0" dirty="0" smtClean="0">
                <a:solidFill>
                  <a:schemeClr val="accent6"/>
                </a:solidFill>
              </a:rPr>
              <a:t> </a:t>
            </a:r>
            <a:endParaRPr lang="en-US" sz="1600" b="0" kern="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12492"/>
              </a:buClr>
            </a:pPr>
            <a:r>
              <a:rPr lang="en-US" sz="1600" u="sng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Open questions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285750" indent="-285750">
              <a:buClr>
                <a:srgbClr val="612492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‘detailed feedback to unsuccessful proposals’ and ‘faster time-to-grant’ 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seem to be repeated in addition to the </a:t>
            </a:r>
            <a:r>
              <a:rPr lang="en-US" sz="16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need to select good quality of experts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Clr>
                <a:srgbClr val="612492"/>
              </a:buClr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For the evaluation of missions, </a:t>
            </a:r>
            <a:r>
              <a:rPr lang="en-US" sz="1600" b="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generalized 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message </a:t>
            </a:r>
            <a:r>
              <a:rPr lang="en-US" sz="1600" b="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is: </a:t>
            </a:r>
            <a:r>
              <a:rPr lang="en-US" sz="1600" b="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'The quality and excellence of an individual proposal should never be compromised</a:t>
            </a:r>
            <a:r>
              <a:rPr lang="en-US" sz="1600" b="0" i="1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.'</a:t>
            </a:r>
          </a:p>
          <a:p>
            <a:endParaRPr lang="fr-BE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/>
        </p:blipFill>
        <p:spPr>
          <a:xfrm>
            <a:off x="0" y="1341289"/>
            <a:ext cx="6588224" cy="32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797" y="2680622"/>
            <a:ext cx="5962405" cy="10364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1014311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4800" b="0" kern="0" dirty="0" smtClean="0">
                <a:solidFill>
                  <a:srgbClr val="C00000"/>
                </a:solidFill>
              </a:rPr>
              <a:t>Thank you!</a:t>
            </a:r>
          </a:p>
          <a:p>
            <a:pPr algn="ctr"/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> </a:t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702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8679"/>
            <a:ext cx="8147248" cy="64807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>
                <a:solidFill>
                  <a:schemeClr val="accent6"/>
                </a:solidFill>
              </a:rPr>
              <a:t>Evaluation process in H2020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2624" y="1484784"/>
            <a:ext cx="8229600" cy="93503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002060"/>
              </a:buClr>
              <a:buFontTx/>
              <a:buNone/>
            </a:pPr>
            <a:r>
              <a:rPr lang="en-GB" altLang="fr-FR" sz="1800" b="0" i="0" kern="0" dirty="0" smtClean="0"/>
              <a:t>Solid and recognised process based on an evaluation made by external experts with a final decision taken by the Commission, fully and transparently justified.</a:t>
            </a:r>
          </a:p>
          <a:p>
            <a:pPr marL="0" indent="0">
              <a:buClr>
                <a:srgbClr val="002060"/>
              </a:buClr>
            </a:pPr>
            <a:endParaRPr lang="en-GB" altLang="fr-FR" sz="2000" b="0" kern="0" dirty="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99" y="2564904"/>
            <a:ext cx="68008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07661" y="6289664"/>
            <a:ext cx="352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800" b="0" i="0" dirty="0">
                <a:solidFill>
                  <a:srgbClr val="002060"/>
                </a:solidFill>
              </a:rPr>
              <a:t>Feedback from experts in the 2017 exercise: 12046 evaluators of H2020 calls were surveyed, 3600 answers were gathered.</a:t>
            </a:r>
            <a:endParaRPr lang="fr-BE" altLang="fr-FR" sz="800" b="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69269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process in </a:t>
            </a:r>
            <a:r>
              <a:rPr lang="en-GB" alt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  <a:endParaRPr lang="en-GB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1628800"/>
            <a:ext cx="8229600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2060"/>
              </a:buClr>
              <a:buFontTx/>
              <a:buNone/>
              <a:defRPr/>
            </a:pPr>
            <a:r>
              <a:rPr lang="en-GB" b="0" i="0" kern="0" dirty="0" smtClean="0"/>
              <a:t>Pending final decisions on Horizon Europe, there seems to be consensus on certain key points. For example:</a:t>
            </a:r>
            <a:endParaRPr lang="en-GB" altLang="en-US" b="0" kern="0" dirty="0" smtClean="0"/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i="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Continuity</a:t>
            </a:r>
            <a:r>
              <a:rPr lang="en-GB" altLang="en-US" sz="2000" b="0" kern="0" dirty="0" smtClean="0"/>
              <a:t>: </a:t>
            </a:r>
            <a:r>
              <a:rPr lang="en-GB" altLang="en-US" sz="2000" b="0" i="0" kern="0" dirty="0" smtClean="0"/>
              <a:t>It is based on H2020 evaluation process. Three</a:t>
            </a:r>
            <a:r>
              <a:rPr lang="en-US" altLang="en-US" sz="2000" b="0" i="0" kern="0" dirty="0" smtClean="0"/>
              <a:t> evaluation criteria retained (Excellence, Impact, Quality of Implementation); Excellence only under the ERC.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i="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Transparency</a:t>
            </a:r>
            <a:r>
              <a:rPr lang="en-GB" altLang="en-US" sz="2000" b="0" kern="0" dirty="0" smtClean="0"/>
              <a:t>: </a:t>
            </a:r>
            <a:r>
              <a:rPr lang="en-GB" altLang="en-US" sz="2000" b="0" i="0" kern="0" dirty="0" smtClean="0"/>
              <a:t>It remains a transparent approach, based on an evaluation made by external experts with a final decision taken by the Commission, fully and transparently justified.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i="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Adapted to new features</a:t>
            </a:r>
            <a:r>
              <a:rPr lang="en-US" altLang="en-US" sz="2000" b="0" kern="0" dirty="0" smtClean="0"/>
              <a:t>: </a:t>
            </a:r>
            <a:r>
              <a:rPr lang="en-US" altLang="en-US" sz="2000" b="0" i="0" kern="0" dirty="0" smtClean="0"/>
              <a:t>Special arrangements possible, especially for missions and EIC (e.g. portfolio considerations when ranking; changes to proposals)</a:t>
            </a:r>
          </a:p>
          <a:p>
            <a:pPr>
              <a:buClr>
                <a:srgbClr val="002060"/>
              </a:buClr>
              <a:defRPr/>
            </a:pPr>
            <a:endParaRPr lang="en-GB" altLang="en-US" sz="20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54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92696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Draft orientations for Horizon Europe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2816"/>
            <a:ext cx="8229600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b="0" i="0" kern="0" dirty="0" smtClean="0"/>
              <a:t>Areas where system can be improved based on lessons-learned, and how novel features can be accommodated: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Missions and EIC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Evaluation criteria (interpretation)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Evaluation modalities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Interaction with applicants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b="0" i="0" kern="0" dirty="0" smtClean="0">
                <a:solidFill>
                  <a:srgbClr val="0E4194"/>
                </a:solidFill>
              </a:rPr>
              <a:t>Proposal template</a:t>
            </a:r>
          </a:p>
          <a:p>
            <a:pPr>
              <a:buFontTx/>
              <a:buChar char="-"/>
              <a:defRPr/>
            </a:pP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396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764704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Missions and EIC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229600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000" b="0" i="0" kern="0" dirty="0" smtClean="0"/>
              <a:t>Special arrangements will be needed for the parts of the Programme where it is important to establish a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consistent portfolio of projects </a:t>
            </a:r>
            <a:r>
              <a:rPr lang="en-US" altLang="fr-FR" sz="2000" b="0" i="0" kern="0" dirty="0" smtClean="0"/>
              <a:t>(esp. EIC, missions). For example: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The approach adopted will largely depend on the design of a mission call, and may need to vary from mission to mission;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/>
              <a:t>Intrinsic quality of a proposal is determined first, and the portfolio considerations (spelled out clearly in the work programme) in a second phase; </a:t>
            </a:r>
            <a:endParaRPr lang="en-US" altLang="fr-FR" sz="2000" b="0" i="0" kern="0" dirty="0" smtClean="0"/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Evaluation under the EIC is the subject of an ongoing pilot (EIC accelerator). It currently consists of a two-step process with a face-to-face interview at the second stage. </a:t>
            </a:r>
          </a:p>
          <a:p>
            <a:pPr>
              <a:defRPr/>
            </a:pPr>
            <a:endParaRPr lang="en-GB" altLang="fr-FR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4332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20688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Evaluation criteria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000" b="0" i="0" kern="0" dirty="0" smtClean="0"/>
              <a:t>The draft Horizon Europe rules set the same three award criteria we have in H2020: ‘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Excellence</a:t>
            </a:r>
            <a:r>
              <a:rPr lang="en-US" altLang="fr-FR" sz="2000" b="0" i="0" kern="0" dirty="0" smtClean="0"/>
              <a:t>’, ‘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Impact</a:t>
            </a:r>
            <a:r>
              <a:rPr lang="en-US" altLang="fr-FR" sz="2000" b="0" i="0" kern="0" dirty="0" smtClean="0"/>
              <a:t>’ and ‘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Quality and efficiency of the implementation</a:t>
            </a:r>
            <a:r>
              <a:rPr lang="en-US" altLang="fr-FR" sz="2000" b="0" i="0" kern="0" dirty="0" smtClean="0"/>
              <a:t>’. These need to be spelled out, taking into account the lessons learnt: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Simplify and reduce the number of ‘aspects to be taken into account’, where possible, ensuring that the same aspect is not assessed twice;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Include an assessment of the quality of applicants under ‘implementation’, rather than as a separate binary assessment of operational capacity;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Simplify or remove </a:t>
            </a:r>
            <a:r>
              <a:rPr lang="en-US" altLang="fr-FR" sz="2000" b="0" i="0" kern="0" dirty="0" smtClean="0">
                <a:solidFill>
                  <a:srgbClr val="444342"/>
                </a:solidFill>
              </a:rPr>
              <a:t>assessment</a:t>
            </a:r>
            <a:r>
              <a:rPr lang="en-US" altLang="fr-FR" sz="2000" b="0" i="0" kern="0" dirty="0" smtClean="0"/>
              <a:t> of management structures.</a:t>
            </a:r>
          </a:p>
          <a:p>
            <a:pPr>
              <a:defRPr/>
            </a:pPr>
            <a:endParaRPr lang="en-GB" altLang="fr-F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552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620688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Evaluation modalities </a:t>
            </a:r>
            <a:r>
              <a:rPr lang="en-US" altLang="fr-FR" sz="1800" kern="0" dirty="0" smtClean="0">
                <a:solidFill>
                  <a:srgbClr val="0E4194"/>
                </a:solidFill>
              </a:rPr>
              <a:t>(i.e.: single-stage, two-stage and two-step procedures; scoring)</a:t>
            </a:r>
            <a:endParaRPr lang="en-GB" altLang="fr-FR" sz="1800" kern="0" dirty="0" smtClean="0">
              <a:solidFill>
                <a:srgbClr val="0E4194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44824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000" b="0" i="0" kern="0" dirty="0" smtClean="0"/>
              <a:t>Much experience but need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better rationale </a:t>
            </a:r>
            <a:r>
              <a:rPr lang="en-US" altLang="fr-FR" sz="2000" b="0" i="0" kern="0" dirty="0" smtClean="0"/>
              <a:t>for the use of one or other approach; and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further simplification</a:t>
            </a:r>
            <a:r>
              <a:rPr lang="en-US" altLang="fr-FR" sz="2000" b="0" i="0" kern="0" dirty="0" smtClean="0"/>
              <a:t>, where possible: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Reduce aspects evaluated at first stage; abolish ‘substantial change’ rule for second stage proposals (or at least define it with a very low bar); abolish first stage ESR for successful first stage applicants (while maintaining system of generalized feedback);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Examine implications of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‘blind’ evaluation </a:t>
            </a:r>
            <a:r>
              <a:rPr lang="en-US" altLang="fr-FR" sz="2000" b="0" i="0" kern="0" dirty="0" smtClean="0"/>
              <a:t>at first stage (re draft legislation);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Review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rules for ex-</a:t>
            </a:r>
            <a:r>
              <a:rPr lang="en-US" altLang="fr-FR" sz="2000" i="0" kern="0" dirty="0" err="1" smtClean="0">
                <a:solidFill>
                  <a:srgbClr val="0E4194"/>
                </a:solidFill>
              </a:rPr>
              <a:t>aequo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 </a:t>
            </a:r>
            <a:r>
              <a:rPr lang="en-US" altLang="fr-FR" sz="2000" b="0" i="0" kern="0" dirty="0" smtClean="0"/>
              <a:t>(re draft legislation);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000" b="0" i="0" kern="0" dirty="0" smtClean="0"/>
              <a:t>Examine possible </a:t>
            </a:r>
            <a:r>
              <a:rPr lang="en-US" altLang="fr-FR" sz="2000" i="0" kern="0" dirty="0" smtClean="0">
                <a:solidFill>
                  <a:srgbClr val="0E4194"/>
                </a:solidFill>
              </a:rPr>
              <a:t>re-calibration of the scoring system </a:t>
            </a:r>
            <a:r>
              <a:rPr lang="en-US" altLang="fr-FR" sz="2000" b="0" i="0" kern="0" dirty="0" smtClean="0"/>
              <a:t>(with the same resolution), to increase the range above threshold.</a:t>
            </a:r>
          </a:p>
          <a:p>
            <a:pPr>
              <a:defRPr/>
            </a:pPr>
            <a:endParaRPr lang="en-GB" altLang="fr-FR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9710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548680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Interaction with applicants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2816"/>
            <a:ext cx="822960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200" b="0" i="0" kern="0" dirty="0" smtClean="0"/>
              <a:t>Can increase the robustness and credibility of the system, but comes with a cost in terms of time and resources.</a:t>
            </a:r>
          </a:p>
          <a:p>
            <a:pPr marL="0" indent="0">
              <a:spcBef>
                <a:spcPts val="1200"/>
              </a:spcBef>
              <a:buClr>
                <a:srgbClr val="0F5494"/>
              </a:buClr>
              <a:buFontTx/>
              <a:buNone/>
              <a:defRPr/>
            </a:pPr>
            <a:r>
              <a:rPr lang="en-US" altLang="fr-FR" sz="2200" b="0" i="0" kern="0" dirty="0" smtClean="0"/>
              <a:t>Experience under H2020 (ERC &amp; EIC pilot), and in national programmes.</a:t>
            </a:r>
          </a:p>
          <a:p>
            <a:pPr>
              <a:spcBef>
                <a:spcPts val="1200"/>
              </a:spcBef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i="0" kern="0" dirty="0" smtClean="0">
                <a:solidFill>
                  <a:srgbClr val="0E4194"/>
                </a:solidFill>
              </a:rPr>
              <a:t>Interviews</a:t>
            </a:r>
            <a:r>
              <a:rPr lang="en-US" altLang="fr-FR" sz="2200" b="0" i="0" kern="0" dirty="0" smtClean="0"/>
              <a:t> should form part of the process where appropriate, while ensuring equal treatment for all eligible competing applicants;</a:t>
            </a:r>
          </a:p>
          <a:p>
            <a:pPr>
              <a:spcBef>
                <a:spcPts val="1200"/>
              </a:spcBef>
              <a:buClr>
                <a:srgbClr val="F8A907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Other approaches? (e.g. </a:t>
            </a:r>
            <a:r>
              <a:rPr lang="en-US" altLang="fr-FR" sz="2200" i="0" kern="0" dirty="0" smtClean="0">
                <a:solidFill>
                  <a:srgbClr val="0E4194"/>
                </a:solidFill>
              </a:rPr>
              <a:t>written input?</a:t>
            </a:r>
            <a:r>
              <a:rPr lang="en-US" altLang="fr-FR" sz="2200" b="0" i="0" kern="0" dirty="0" smtClean="0">
                <a:solidFill>
                  <a:srgbClr val="444342"/>
                </a:solidFill>
              </a:rPr>
              <a:t>)</a:t>
            </a:r>
            <a:endParaRPr lang="en-GB" altLang="fr-FR" sz="1800" b="0" kern="0" dirty="0" smtClean="0">
              <a:solidFill>
                <a:srgbClr val="44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548680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0E4194"/>
                </a:solidFill>
              </a:rPr>
              <a:t>Proposal template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22960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0F5494"/>
              </a:buClr>
              <a:buFontTx/>
              <a:buNone/>
              <a:defRPr/>
            </a:pPr>
            <a:r>
              <a:rPr lang="en-US" altLang="fr-FR" sz="2200" b="0" i="0" kern="0" dirty="0" smtClean="0"/>
              <a:t>There seems to be no need for drastic changes at this stage. But improvements to be identified. For example:</a:t>
            </a:r>
          </a:p>
          <a:p>
            <a:pPr marL="0" indent="0">
              <a:buClr>
                <a:srgbClr val="0F5494"/>
              </a:buClr>
              <a:buFontTx/>
              <a:buNone/>
              <a:defRPr/>
            </a:pPr>
            <a:endParaRPr lang="en-US" altLang="fr-FR" sz="2200" b="0" i="0" kern="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Where feasible, capture information needed to assess the quality of applicants in a structured form;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i="0" kern="0" dirty="0" smtClean="0">
                <a:solidFill>
                  <a:srgbClr val="0E4194"/>
                </a:solidFill>
              </a:rPr>
              <a:t>Reduce the maximum length </a:t>
            </a:r>
            <a:r>
              <a:rPr lang="en-US" altLang="fr-FR" sz="2200" b="0" i="0" kern="0" dirty="0" smtClean="0"/>
              <a:t>of the proposal (e.g. 50 pages);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Structured vs non structured proposal.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2200" b="0" i="0" kern="0" dirty="0" smtClean="0"/>
              <a:t>Allow compatibility for more radical changes (e.g. videos?)</a:t>
            </a:r>
          </a:p>
          <a:p>
            <a:pPr>
              <a:defRPr/>
            </a:pPr>
            <a:endParaRPr lang="en-GB" altLang="fr-F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9384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97DFCFA838F449E04F66C48FA3D1D" ma:contentTypeVersion="1" ma:contentTypeDescription="Create a new document." ma:contentTypeScope="" ma:versionID="72ab51b346772fd3855b3b201c70de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22A47-4E0E-4419-9C8A-B597C685A44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F4DBE5-BEFA-4F2E-A021-3943920AB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604692-0D68-48B9-A1B0-837637AF8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4747</TotalTime>
  <Words>1069</Words>
  <Application>Microsoft Office PowerPoint</Application>
  <PresentationFormat>On-screen Show (4:3)</PresentationFormat>
  <Paragraphs>78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EC Square Sans Pro</vt:lpstr>
      <vt:lpstr>EC Square Sans Pro Light</vt:lpstr>
      <vt:lpstr>Verdana</vt:lpstr>
      <vt:lpstr>Wingdings</vt:lpstr>
      <vt:lpstr>Blank</vt:lpstr>
      <vt:lpstr>2_Blank</vt:lpstr>
      <vt:lpstr>PowerPoint Presentation</vt:lpstr>
      <vt:lpstr>Evaluation process in H2020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CHARBONNEL Benedicte (RTD)</cp:lastModifiedBy>
  <cp:revision>524</cp:revision>
  <cp:lastPrinted>2019-11-11T15:11:52Z</cp:lastPrinted>
  <dcterms:created xsi:type="dcterms:W3CDTF">2018-03-19T13:44:15Z</dcterms:created>
  <dcterms:modified xsi:type="dcterms:W3CDTF">2020-01-20T14:34:24Z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0x010100DC297DFCFA838F449E04F66C48FA3D1D</vt:lpwstr>
  </property>
</Properties>
</file>